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Alisha Neblett Thompson"/>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4-06T23:08:58.753">
    <p:pos x="6000" y="0"/>
    <p:text>Speaker Order: 
1. Jane (alternate views / options) 
2. Savita (reading) 
3. Alisha (listening) 
4. April (read aloud) 
5. Brian (user experience)--&gt; just a summary slide (pros / cons)...whatever you see fit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21152f64f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21152f64f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Separating by construct allows them to determine HOW they want to practice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235867cd1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235867cd1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1235867cd1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1235867cd1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VERSION 1 CONS: It doesn’t tell the users anything about what they will be </a:t>
            </a:r>
            <a:r>
              <a:rPr lang="en"/>
              <a:t>reading, and currently this only links out to ONE story each. It might be better to link by Lexile level FIRST (and delete the construct sections), then take the students to a set of reading vs listening vs read aloud sections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235867cd1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235867cd1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 Cannot seem to hide middle borders. Alignment is very difficult because when you insert the image, it does not automatically resize to match the image adjacent to it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4d2b50c2e032d69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4d2b50c2e032d69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4d2b50c2e032d69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4d2b50c2e032d69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4d2b50c2e032d6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4d2b50c2e032d6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4d2b50c2e032d69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4d2b50c2e032d69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2385343d47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12385343d47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Alisha: I worked on the listening section for Canvas. In creating this quiz, I encountered some particular </a:t>
            </a:r>
            <a:r>
              <a:rPr lang="en"/>
              <a:t>strengths and weaknesses in the quiz design and functionality of Canvas </a:t>
            </a:r>
            <a:endParaRPr/>
          </a:p>
          <a:p>
            <a:pPr indent="-298450" lvl="0" marL="457200" rtl="0" algn="l">
              <a:spcBef>
                <a:spcPts val="0"/>
              </a:spcBef>
              <a:spcAft>
                <a:spcPts val="0"/>
              </a:spcAft>
              <a:buSzPts val="1100"/>
              <a:buAutoNum type="arabicParenR"/>
            </a:pPr>
            <a:r>
              <a:rPr lang="en"/>
              <a:t>Ability to add instructions in multiple places </a:t>
            </a:r>
            <a:endParaRPr/>
          </a:p>
          <a:p>
            <a:pPr indent="-298450" lvl="0" marL="457200" rtl="0" algn="l">
              <a:spcBef>
                <a:spcPts val="0"/>
              </a:spcBef>
              <a:spcAft>
                <a:spcPts val="0"/>
              </a:spcAft>
              <a:buSzPts val="1100"/>
              <a:buAutoNum type="arabicParenR"/>
            </a:pPr>
            <a:r>
              <a:rPr lang="en"/>
              <a:t>Multiple types of files allowed in the instruction and question description</a:t>
            </a:r>
            <a:endParaRPr/>
          </a:p>
          <a:p>
            <a:pPr indent="-298450" lvl="0" marL="457200" rtl="0" algn="l">
              <a:spcBef>
                <a:spcPts val="0"/>
              </a:spcBef>
              <a:spcAft>
                <a:spcPts val="0"/>
              </a:spcAft>
              <a:buSzPts val="1100"/>
              <a:buAutoNum type="arabicParenR"/>
            </a:pPr>
            <a:r>
              <a:rPr lang="en"/>
              <a:t>Used a table in order to make sure the text and the audio file are close to each other (you can scale the audio file, but then it will not show th play button, students would have to click on the icon itself) </a:t>
            </a:r>
            <a:endParaRPr/>
          </a:p>
          <a:p>
            <a:pPr indent="-298450" lvl="0" marL="457200" rtl="0" algn="l">
              <a:spcBef>
                <a:spcPts val="0"/>
              </a:spcBef>
              <a:spcAft>
                <a:spcPts val="0"/>
              </a:spcAft>
              <a:buSzPts val="1100"/>
              <a:buAutoNum type="arabicParenR"/>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2385343d47_3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2385343d47_3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Creating the multiple choice and essay questions was straightforward and easy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2385343d47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12385343d47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However, in this slide, you will see a matching question within my quiz. You will still see how a student can listen to the instructions, but this page shows one of the main challenges of the listening quiz </a:t>
            </a:r>
            <a:endParaRPr/>
          </a:p>
          <a:p>
            <a:pPr indent="0" lvl="0" marL="0" rtl="0" algn="l">
              <a:spcBef>
                <a:spcPts val="0"/>
              </a:spcBef>
              <a:spcAft>
                <a:spcPts val="0"/>
              </a:spcAft>
              <a:buNone/>
            </a:pPr>
            <a:r>
              <a:rPr lang="en"/>
              <a:t>As you all know, the listening section in MetaMetrics has audio files for the question and answer responses. However, in Canvas, you cannot add any media to the question and answer section. You can only add media in the description.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2385343d47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12385343d47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last particular difficulty I want to </a:t>
            </a:r>
            <a:r>
              <a:rPr lang="en"/>
              <a:t>mention</a:t>
            </a:r>
            <a:r>
              <a:rPr lang="en"/>
              <a:t> is the </a:t>
            </a:r>
            <a:r>
              <a:rPr lang="en"/>
              <a:t>creation of ordering questions. In this example, students have to put the events in order based on the listening. This question type was not available in the Canvas platform that we worked with, but I did some research and it seems that this is possible with Canvas New Quizzes.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200">
                <a:solidFill>
                  <a:srgbClr val="444444"/>
                </a:solidFill>
                <a:highlight>
                  <a:srgbClr val="E8F5F9"/>
                </a:highlight>
              </a:rPr>
              <a:t>New Quizzes is a quiz engine that integrates with Canvas as an LTI tool and replaces the classic quizzes functionality currently existing in Canvas. It is not available in a test environment, but if MetaMetrics were to use Canvas as their LMS, there is the possibility of added quiz functionality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2385343d47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2385343d47_3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Alisha: In this picture </a:t>
            </a:r>
            <a:r>
              <a:rPr lang="en"/>
              <a:t>taken from the Canvas Community, you can see what this type of question could possibly look like. Students would use their cursor to move the response items in the correct order.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April is now going to speak to the experience of prototyping the read aloud section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217eb52f3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217eb52f3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April: This is an overview of the dashboard. Under modules-set up as assignments (was pages) Using the Winter World assignments, we will focus on…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217eb52f3b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217eb52f3b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April: After clicking into WW instructions and passage assignment-after selecting “start assignment” takes you to the next section…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217eb52f3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217eb52f3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April: After clicking into start assignment, the record/upload window appears. Here’s a larger version of the media content window from the last slide. A student can turn on/off webcam, hear their fluency, save media and start over-</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217eb52f3b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217eb52f3b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April: This would be a cleaner layout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1217eb52f3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1217eb52f3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12385343d47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12385343d47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2385343d47_5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12385343d47_5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hyperlink" Target="http://drive.google.com/file/d/1tNx3FTzYH1NFE7Z_8TQYKPlvCd0QFfZz/view" TargetMode="Externa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image" Target="../media/image5.jpg"/><Relationship Id="rId5"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hyperlink" Target="https://community.canvaslms.com/t5/Canvas-Basics-Guide/What-is-New-Quizzes/ta-p/17"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hyperlink" Target="https://community.canvaslms.com/t5/Instructor-Guide/How-do-I-create-an-Ordering-question-in-New-Quizzes/ta-p/979"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25.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24.png"/><Relationship Id="rId5"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hyperlink" Target="http://drive.google.com/file/d/1Y__1pMZhbM67SqtfOg-TmTx4sjVE7WXq/view" TargetMode="External"/><Relationship Id="rId5"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Canvas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en"/>
              <a:t>Team: JABAS: Jane, Alisha, Brian, April &amp; Savita </a:t>
            </a:r>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1852601" y="47200"/>
            <a:ext cx="5959977" cy="4561850"/>
          </a:xfrm>
          <a:prstGeom prst="rect">
            <a:avLst/>
          </a:prstGeom>
          <a:noFill/>
          <a:ln>
            <a:noFill/>
          </a:ln>
        </p:spPr>
      </p:pic>
      <p:sp>
        <p:nvSpPr>
          <p:cNvPr id="61" name="Google Shape;61;p14"/>
          <p:cNvSpPr txBox="1"/>
          <p:nvPr/>
        </p:nvSpPr>
        <p:spPr>
          <a:xfrm>
            <a:off x="193225" y="949975"/>
            <a:ext cx="1624500" cy="12621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i="1" lang="en">
                <a:latin typeface="Georgia"/>
                <a:ea typeface="Georgia"/>
                <a:cs typeface="Georgia"/>
                <a:sym typeface="Georgia"/>
              </a:rPr>
              <a:t>NOTE: Metametrics branding can be added to this home page</a:t>
            </a:r>
            <a:endParaRPr i="1">
              <a:latin typeface="Georgia"/>
              <a:ea typeface="Georgia"/>
              <a:cs typeface="Georgia"/>
              <a:sym typeface="Georgia"/>
            </a:endParaRPr>
          </a:p>
        </p:txBody>
      </p:sp>
      <p:cxnSp>
        <p:nvCxnSpPr>
          <p:cNvPr id="62" name="Google Shape;62;p14"/>
          <p:cNvCxnSpPr/>
          <p:nvPr/>
        </p:nvCxnSpPr>
        <p:spPr>
          <a:xfrm rot="10800000">
            <a:off x="5280125" y="2990425"/>
            <a:ext cx="1896000" cy="858300"/>
          </a:xfrm>
          <a:prstGeom prst="straightConnector1">
            <a:avLst/>
          </a:prstGeom>
          <a:noFill/>
          <a:ln cap="flat" cmpd="sng" w="38100">
            <a:solidFill>
              <a:srgbClr val="FF0000"/>
            </a:solidFill>
            <a:prstDash val="solid"/>
            <a:round/>
            <a:headEnd len="med" w="med" type="none"/>
            <a:tailEnd len="med" w="med" type="triangle"/>
          </a:ln>
        </p:spPr>
      </p:cxnSp>
      <p:sp>
        <p:nvSpPr>
          <p:cNvPr id="63" name="Google Shape;63;p14"/>
          <p:cNvSpPr txBox="1"/>
          <p:nvPr/>
        </p:nvSpPr>
        <p:spPr>
          <a:xfrm>
            <a:off x="5602775" y="3848725"/>
            <a:ext cx="29352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300">
                <a:latin typeface="Georgia"/>
                <a:ea typeface="Georgia"/>
                <a:cs typeface="Georgia"/>
                <a:sym typeface="Georgia"/>
              </a:rPr>
              <a:t>This would be a drop-down menu, but as of now, there is no way to incorporate that without a plug-in.</a:t>
            </a:r>
            <a:endParaRPr i="1" sz="1300">
              <a:latin typeface="Georgia"/>
              <a:ea typeface="Georgia"/>
              <a:cs typeface="Georgia"/>
              <a:sym typeface="Georgi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pic>
        <p:nvPicPr>
          <p:cNvPr id="68" name="Google Shape;68;p15"/>
          <p:cNvPicPr preferRelativeResize="0"/>
          <p:nvPr/>
        </p:nvPicPr>
        <p:blipFill>
          <a:blip r:embed="rId3">
            <a:alphaModFix/>
          </a:blip>
          <a:stretch>
            <a:fillRect/>
          </a:stretch>
        </p:blipFill>
        <p:spPr>
          <a:xfrm>
            <a:off x="1660400" y="191725"/>
            <a:ext cx="6117924" cy="3206500"/>
          </a:xfrm>
          <a:prstGeom prst="rect">
            <a:avLst/>
          </a:prstGeom>
          <a:noFill/>
          <a:ln>
            <a:noFill/>
          </a:ln>
        </p:spPr>
      </p:pic>
      <p:cxnSp>
        <p:nvCxnSpPr>
          <p:cNvPr id="69" name="Google Shape;69;p15"/>
          <p:cNvCxnSpPr/>
          <p:nvPr/>
        </p:nvCxnSpPr>
        <p:spPr>
          <a:xfrm flipH="1" rot="10800000">
            <a:off x="989400" y="1597475"/>
            <a:ext cx="1261200" cy="2047200"/>
          </a:xfrm>
          <a:prstGeom prst="straightConnector1">
            <a:avLst/>
          </a:prstGeom>
          <a:noFill/>
          <a:ln cap="flat" cmpd="sng" w="38100">
            <a:solidFill>
              <a:srgbClr val="FF0000"/>
            </a:solidFill>
            <a:prstDash val="solid"/>
            <a:round/>
            <a:headEnd len="med" w="med" type="none"/>
            <a:tailEnd len="med" w="med" type="triangle"/>
          </a:ln>
        </p:spPr>
      </p:cxnSp>
      <p:sp>
        <p:nvSpPr>
          <p:cNvPr id="70" name="Google Shape;70;p15"/>
          <p:cNvSpPr/>
          <p:nvPr/>
        </p:nvSpPr>
        <p:spPr>
          <a:xfrm>
            <a:off x="1794175" y="857775"/>
            <a:ext cx="5807400" cy="6924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5"/>
          <p:cNvSpPr txBox="1"/>
          <p:nvPr/>
        </p:nvSpPr>
        <p:spPr>
          <a:xfrm>
            <a:off x="508025" y="3870900"/>
            <a:ext cx="39867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latin typeface="Georgia"/>
                <a:ea typeface="Georgia"/>
                <a:cs typeface="Georgia"/>
                <a:sym typeface="Georgia"/>
              </a:rPr>
              <a:t>This text would remain the same, and only the information below would change.</a:t>
            </a:r>
            <a:endParaRPr i="1" sz="1600">
              <a:latin typeface="Georgia"/>
              <a:ea typeface="Georgia"/>
              <a:cs typeface="Georgia"/>
              <a:sym typeface="Georgia"/>
            </a:endParaRPr>
          </a:p>
        </p:txBody>
      </p:sp>
      <p:cxnSp>
        <p:nvCxnSpPr>
          <p:cNvPr id="72" name="Google Shape;72;p15"/>
          <p:cNvCxnSpPr/>
          <p:nvPr/>
        </p:nvCxnSpPr>
        <p:spPr>
          <a:xfrm flipH="1">
            <a:off x="5185800" y="2198000"/>
            <a:ext cx="1636800" cy="15600"/>
          </a:xfrm>
          <a:prstGeom prst="straightConnector1">
            <a:avLst/>
          </a:prstGeom>
          <a:noFill/>
          <a:ln cap="flat" cmpd="sng" w="38100">
            <a:solidFill>
              <a:srgbClr val="FF0000"/>
            </a:solidFill>
            <a:prstDash val="solid"/>
            <a:round/>
            <a:headEnd len="med" w="med" type="none"/>
            <a:tailEnd len="med" w="med" type="triangle"/>
          </a:ln>
        </p:spPr>
      </p:cxnSp>
      <p:sp>
        <p:nvSpPr>
          <p:cNvPr id="73" name="Google Shape;73;p15"/>
          <p:cNvSpPr txBox="1"/>
          <p:nvPr/>
        </p:nvSpPr>
        <p:spPr>
          <a:xfrm>
            <a:off x="6947875" y="2110050"/>
            <a:ext cx="1897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latin typeface="Georgia"/>
                <a:ea typeface="Georgia"/>
                <a:cs typeface="Georgia"/>
                <a:sym typeface="Georgia"/>
              </a:rPr>
              <a:t>Users would click on their level in the menu</a:t>
            </a:r>
            <a:endParaRPr i="1" sz="1600">
              <a:latin typeface="Georgia"/>
              <a:ea typeface="Georgia"/>
              <a:cs typeface="Georgia"/>
              <a:sym typeface="Georgia"/>
            </a:endParaRPr>
          </a:p>
        </p:txBody>
      </p:sp>
      <p:sp>
        <p:nvSpPr>
          <p:cNvPr id="74" name="Google Shape;74;p15"/>
          <p:cNvSpPr txBox="1"/>
          <p:nvPr/>
        </p:nvSpPr>
        <p:spPr>
          <a:xfrm>
            <a:off x="110300" y="119975"/>
            <a:ext cx="1550100" cy="14775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Georgia"/>
                <a:ea typeface="Georgia"/>
                <a:cs typeface="Georgia"/>
                <a:sym typeface="Georgia"/>
              </a:rPr>
              <a:t>CHALLENGE: There is no way to keep uniform title at the top of the page and only change portions of the text below.</a:t>
            </a:r>
            <a:endParaRPr sz="1200">
              <a:latin typeface="Georgia"/>
              <a:ea typeface="Georgia"/>
              <a:cs typeface="Georgia"/>
              <a:sym typeface="Georgia"/>
            </a:endParaRPr>
          </a:p>
        </p:txBody>
      </p:sp>
      <p:cxnSp>
        <p:nvCxnSpPr>
          <p:cNvPr id="75" name="Google Shape;75;p15"/>
          <p:cNvCxnSpPr/>
          <p:nvPr/>
        </p:nvCxnSpPr>
        <p:spPr>
          <a:xfrm>
            <a:off x="1425100" y="594300"/>
            <a:ext cx="377100" cy="117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pic>
        <p:nvPicPr>
          <p:cNvPr id="80" name="Google Shape;80;p16"/>
          <p:cNvPicPr preferRelativeResize="0"/>
          <p:nvPr/>
        </p:nvPicPr>
        <p:blipFill>
          <a:blip r:embed="rId3">
            <a:alphaModFix/>
          </a:blip>
          <a:stretch>
            <a:fillRect/>
          </a:stretch>
        </p:blipFill>
        <p:spPr>
          <a:xfrm>
            <a:off x="656000" y="265450"/>
            <a:ext cx="7364927" cy="2984525"/>
          </a:xfrm>
          <a:prstGeom prst="rect">
            <a:avLst/>
          </a:prstGeom>
          <a:noFill/>
          <a:ln>
            <a:noFill/>
          </a:ln>
        </p:spPr>
      </p:pic>
      <p:cxnSp>
        <p:nvCxnSpPr>
          <p:cNvPr id="81" name="Google Shape;81;p16"/>
          <p:cNvCxnSpPr/>
          <p:nvPr/>
        </p:nvCxnSpPr>
        <p:spPr>
          <a:xfrm flipH="1" rot="10800000">
            <a:off x="2581100" y="2061950"/>
            <a:ext cx="1243200" cy="739500"/>
          </a:xfrm>
          <a:prstGeom prst="straightConnector1">
            <a:avLst/>
          </a:prstGeom>
          <a:noFill/>
          <a:ln cap="flat" cmpd="sng" w="38100">
            <a:solidFill>
              <a:srgbClr val="FF0000"/>
            </a:solidFill>
            <a:prstDash val="solid"/>
            <a:round/>
            <a:headEnd len="med" w="med" type="none"/>
            <a:tailEnd len="med" w="med" type="triangle"/>
          </a:ln>
        </p:spPr>
      </p:cxnSp>
      <p:sp>
        <p:nvSpPr>
          <p:cNvPr id="82" name="Google Shape;82;p16"/>
          <p:cNvSpPr txBox="1"/>
          <p:nvPr/>
        </p:nvSpPr>
        <p:spPr>
          <a:xfrm>
            <a:off x="1022300" y="2912250"/>
            <a:ext cx="39867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latin typeface="Georgia"/>
                <a:ea typeface="Georgia"/>
                <a:cs typeface="Georgia"/>
                <a:sym typeface="Georgia"/>
              </a:rPr>
              <a:t>After landing on the level page, users can select from topics of </a:t>
            </a:r>
            <a:r>
              <a:rPr i="1" lang="en" sz="1600">
                <a:latin typeface="Georgia"/>
                <a:ea typeface="Georgia"/>
                <a:cs typeface="Georgia"/>
                <a:sym typeface="Georgia"/>
              </a:rPr>
              <a:t>interest</a:t>
            </a:r>
            <a:r>
              <a:rPr i="1" lang="en" sz="1600">
                <a:latin typeface="Georgia"/>
                <a:ea typeface="Georgia"/>
                <a:cs typeface="Georgia"/>
                <a:sym typeface="Georgia"/>
              </a:rPr>
              <a:t>. The “interests” could be buttons, images, etc. to make it more inviting.</a:t>
            </a:r>
            <a:endParaRPr i="1" sz="1600">
              <a:latin typeface="Georgia"/>
              <a:ea typeface="Georgia"/>
              <a:cs typeface="Georgia"/>
              <a:sym typeface="Georgi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nvSpPr>
        <p:spPr>
          <a:xfrm>
            <a:off x="2706650" y="4108700"/>
            <a:ext cx="39867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latin typeface="Georgia"/>
                <a:ea typeface="Georgia"/>
                <a:cs typeface="Georgia"/>
                <a:sym typeface="Georgia"/>
              </a:rPr>
              <a:t>Both the image and title are linked and will take students to that text</a:t>
            </a:r>
            <a:endParaRPr i="1" sz="1600">
              <a:latin typeface="Georgia"/>
              <a:ea typeface="Georgia"/>
              <a:cs typeface="Georgia"/>
              <a:sym typeface="Georgia"/>
            </a:endParaRPr>
          </a:p>
        </p:txBody>
      </p:sp>
      <p:pic>
        <p:nvPicPr>
          <p:cNvPr id="88" name="Google Shape;88;p17"/>
          <p:cNvPicPr preferRelativeResize="0"/>
          <p:nvPr/>
        </p:nvPicPr>
        <p:blipFill>
          <a:blip r:embed="rId3">
            <a:alphaModFix/>
          </a:blip>
          <a:stretch>
            <a:fillRect/>
          </a:stretch>
        </p:blipFill>
        <p:spPr>
          <a:xfrm>
            <a:off x="1568850" y="490775"/>
            <a:ext cx="6181352" cy="3008214"/>
          </a:xfrm>
          <a:prstGeom prst="rect">
            <a:avLst/>
          </a:prstGeom>
          <a:noFill/>
          <a:ln>
            <a:noFill/>
          </a:ln>
        </p:spPr>
      </p:pic>
      <p:cxnSp>
        <p:nvCxnSpPr>
          <p:cNvPr id="89" name="Google Shape;89;p17"/>
          <p:cNvCxnSpPr/>
          <p:nvPr/>
        </p:nvCxnSpPr>
        <p:spPr>
          <a:xfrm rot="10800000">
            <a:off x="2943225" y="3218475"/>
            <a:ext cx="665700" cy="976200"/>
          </a:xfrm>
          <a:prstGeom prst="straightConnector1">
            <a:avLst/>
          </a:prstGeom>
          <a:noFill/>
          <a:ln cap="flat" cmpd="sng" w="38100">
            <a:solidFill>
              <a:srgbClr val="FF0000"/>
            </a:solidFill>
            <a:prstDash val="solid"/>
            <a:round/>
            <a:headEnd len="med" w="med" type="none"/>
            <a:tailEnd len="med" w="med" type="triangle"/>
          </a:ln>
        </p:spPr>
      </p:cxnSp>
      <p:cxnSp>
        <p:nvCxnSpPr>
          <p:cNvPr id="90" name="Google Shape;90;p17"/>
          <p:cNvCxnSpPr/>
          <p:nvPr/>
        </p:nvCxnSpPr>
        <p:spPr>
          <a:xfrm rot="10800000">
            <a:off x="4729425" y="868900"/>
            <a:ext cx="1455600" cy="0"/>
          </a:xfrm>
          <a:prstGeom prst="straightConnector1">
            <a:avLst/>
          </a:prstGeom>
          <a:noFill/>
          <a:ln cap="flat" cmpd="sng" w="38100">
            <a:solidFill>
              <a:srgbClr val="FF0000"/>
            </a:solidFill>
            <a:prstDash val="solid"/>
            <a:round/>
            <a:headEnd len="med" w="med" type="none"/>
            <a:tailEnd len="med" w="med" type="triangle"/>
          </a:ln>
        </p:spPr>
      </p:cxnSp>
      <p:sp>
        <p:nvSpPr>
          <p:cNvPr id="91" name="Google Shape;91;p17"/>
          <p:cNvSpPr txBox="1"/>
          <p:nvPr/>
        </p:nvSpPr>
        <p:spPr>
          <a:xfrm>
            <a:off x="6240125" y="530350"/>
            <a:ext cx="30429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500">
                <a:latin typeface="Georgia"/>
                <a:ea typeface="Georgia"/>
                <a:cs typeface="Georgia"/>
                <a:sym typeface="Georgia"/>
              </a:rPr>
              <a:t>Interest from previous page would appear here, along with Lexile level</a:t>
            </a:r>
            <a:endParaRPr i="1" sz="1500">
              <a:latin typeface="Georgia"/>
              <a:ea typeface="Georgia"/>
              <a:cs typeface="Georgia"/>
              <a:sym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Reading </a:t>
            </a:r>
            <a:endParaRPr/>
          </a:p>
        </p:txBody>
      </p:sp>
      <p:pic>
        <p:nvPicPr>
          <p:cNvPr id="97" name="Google Shape;97;p18"/>
          <p:cNvPicPr preferRelativeResize="0"/>
          <p:nvPr/>
        </p:nvPicPr>
        <p:blipFill rotWithShape="1">
          <a:blip r:embed="rId3">
            <a:alphaModFix/>
          </a:blip>
          <a:srcRect b="1586" l="0" r="0" t="7213"/>
          <a:stretch/>
        </p:blipFill>
        <p:spPr>
          <a:xfrm>
            <a:off x="130375" y="1094825"/>
            <a:ext cx="4476749" cy="2542599"/>
          </a:xfrm>
          <a:prstGeom prst="rect">
            <a:avLst/>
          </a:prstGeom>
          <a:noFill/>
          <a:ln>
            <a:noFill/>
          </a:ln>
        </p:spPr>
      </p:pic>
      <p:pic>
        <p:nvPicPr>
          <p:cNvPr id="98" name="Google Shape;98;p18"/>
          <p:cNvPicPr preferRelativeResize="0"/>
          <p:nvPr/>
        </p:nvPicPr>
        <p:blipFill>
          <a:blip r:embed="rId4">
            <a:alphaModFix/>
          </a:blip>
          <a:stretch>
            <a:fillRect/>
          </a:stretch>
        </p:blipFill>
        <p:spPr>
          <a:xfrm>
            <a:off x="3696150" y="2940050"/>
            <a:ext cx="5136151" cy="1945950"/>
          </a:xfrm>
          <a:prstGeom prst="rect">
            <a:avLst/>
          </a:prstGeom>
          <a:noFill/>
          <a:ln>
            <a:noFill/>
          </a:ln>
        </p:spPr>
      </p:pic>
      <p:sp>
        <p:nvSpPr>
          <p:cNvPr id="99" name="Google Shape;99;p18"/>
          <p:cNvSpPr/>
          <p:nvPr/>
        </p:nvSpPr>
        <p:spPr>
          <a:xfrm>
            <a:off x="3718025" y="2990575"/>
            <a:ext cx="5136300" cy="1734000"/>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0" name="Google Shape;100;p18"/>
          <p:cNvCxnSpPr/>
          <p:nvPr/>
        </p:nvCxnSpPr>
        <p:spPr>
          <a:xfrm>
            <a:off x="2108825" y="2101475"/>
            <a:ext cx="1565100" cy="8670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idx="4294967295" type="title"/>
          </p:nvPr>
        </p:nvSpPr>
        <p:spPr>
          <a:xfrm>
            <a:off x="311700" y="474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Reading - Overview &amp; Positives</a:t>
            </a:r>
            <a:endParaRPr/>
          </a:p>
        </p:txBody>
      </p:sp>
      <p:sp>
        <p:nvSpPr>
          <p:cNvPr id="106" name="Google Shape;106;p19"/>
          <p:cNvSpPr txBox="1"/>
          <p:nvPr/>
        </p:nvSpPr>
        <p:spPr>
          <a:xfrm>
            <a:off x="5202275" y="1153625"/>
            <a:ext cx="3424200" cy="25551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i="1" lang="en"/>
              <a:t>Several question types to choose from</a:t>
            </a:r>
            <a:endParaRPr i="1"/>
          </a:p>
          <a:p>
            <a:pPr indent="-317500" lvl="0" marL="457200" rtl="0" algn="l">
              <a:spcBef>
                <a:spcPts val="0"/>
              </a:spcBef>
              <a:spcAft>
                <a:spcPts val="0"/>
              </a:spcAft>
              <a:buSzPts val="1400"/>
              <a:buChar char="●"/>
            </a:pPr>
            <a:r>
              <a:rPr i="1" lang="en"/>
              <a:t>Easy to indicate one correct answer </a:t>
            </a:r>
            <a:endParaRPr i="1"/>
          </a:p>
          <a:p>
            <a:pPr indent="-317500" lvl="0" marL="457200" rtl="0" algn="l">
              <a:spcBef>
                <a:spcPts val="0"/>
              </a:spcBef>
              <a:spcAft>
                <a:spcPts val="0"/>
              </a:spcAft>
              <a:buSzPts val="1400"/>
              <a:buChar char="●"/>
            </a:pPr>
            <a:r>
              <a:rPr i="1" lang="en"/>
              <a:t>Can easily manipulate order/grouping of questions</a:t>
            </a:r>
            <a:endParaRPr i="1"/>
          </a:p>
          <a:p>
            <a:pPr indent="-317500" lvl="0" marL="457200" rtl="0" algn="l">
              <a:spcBef>
                <a:spcPts val="0"/>
              </a:spcBef>
              <a:spcAft>
                <a:spcPts val="0"/>
              </a:spcAft>
              <a:buSzPts val="1400"/>
              <a:buChar char="●"/>
            </a:pPr>
            <a:r>
              <a:rPr i="1" lang="en"/>
              <a:t>Can insert ‘text only’ anywhere in quiz format</a:t>
            </a:r>
            <a:endParaRPr i="1"/>
          </a:p>
          <a:p>
            <a:pPr indent="0" lvl="0" marL="0" rtl="0" algn="l">
              <a:spcBef>
                <a:spcPts val="0"/>
              </a:spcBef>
              <a:spcAft>
                <a:spcPts val="0"/>
              </a:spcAft>
              <a:buNone/>
            </a:pPr>
            <a:r>
              <a:t/>
            </a:r>
            <a:endParaRPr i="1"/>
          </a:p>
          <a:p>
            <a:pPr indent="-317500" lvl="0" marL="457200" rtl="0" algn="l">
              <a:spcBef>
                <a:spcPts val="0"/>
              </a:spcBef>
              <a:spcAft>
                <a:spcPts val="0"/>
              </a:spcAft>
              <a:buSzPts val="1400"/>
              <a:buChar char="●"/>
            </a:pPr>
            <a:r>
              <a:rPr i="1" lang="en"/>
              <a:t>Quiz format seemed to help consolidate items</a:t>
            </a:r>
            <a:endParaRPr i="1"/>
          </a:p>
        </p:txBody>
      </p:sp>
      <p:pic>
        <p:nvPicPr>
          <p:cNvPr id="107" name="Google Shape;107;p19" title="RPReplay_Final1649343945.MP4">
            <a:hlinkClick r:id="rId3"/>
          </p:cNvPr>
          <p:cNvPicPr preferRelativeResize="0"/>
          <p:nvPr/>
        </p:nvPicPr>
        <p:blipFill>
          <a:blip r:embed="rId4">
            <a:alphaModFix/>
          </a:blip>
          <a:stretch>
            <a:fillRect/>
          </a:stretch>
        </p:blipFill>
        <p:spPr>
          <a:xfrm>
            <a:off x="152400" y="11995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ph idx="4294967295"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Reading - Challenge with matching questions</a:t>
            </a:r>
            <a:endParaRPr/>
          </a:p>
        </p:txBody>
      </p:sp>
      <p:pic>
        <p:nvPicPr>
          <p:cNvPr id="113" name="Google Shape;113;p20"/>
          <p:cNvPicPr preferRelativeResize="0"/>
          <p:nvPr/>
        </p:nvPicPr>
        <p:blipFill rotWithShape="1">
          <a:blip r:embed="rId3">
            <a:alphaModFix/>
          </a:blip>
          <a:srcRect b="0" l="15919" r="23319" t="0"/>
          <a:stretch/>
        </p:blipFill>
        <p:spPr>
          <a:xfrm>
            <a:off x="311700" y="942150"/>
            <a:ext cx="2321926" cy="4093025"/>
          </a:xfrm>
          <a:prstGeom prst="rect">
            <a:avLst/>
          </a:prstGeom>
          <a:noFill/>
          <a:ln>
            <a:noFill/>
          </a:ln>
        </p:spPr>
      </p:pic>
      <p:pic>
        <p:nvPicPr>
          <p:cNvPr id="114" name="Google Shape;114;p20"/>
          <p:cNvPicPr preferRelativeResize="0"/>
          <p:nvPr/>
        </p:nvPicPr>
        <p:blipFill>
          <a:blip r:embed="rId4">
            <a:alphaModFix/>
          </a:blip>
          <a:stretch>
            <a:fillRect/>
          </a:stretch>
        </p:blipFill>
        <p:spPr>
          <a:xfrm>
            <a:off x="5831150" y="942150"/>
            <a:ext cx="3001150" cy="2187976"/>
          </a:xfrm>
          <a:prstGeom prst="rect">
            <a:avLst/>
          </a:prstGeom>
          <a:noFill/>
          <a:ln>
            <a:noFill/>
          </a:ln>
        </p:spPr>
      </p:pic>
      <p:pic>
        <p:nvPicPr>
          <p:cNvPr id="115" name="Google Shape;115;p20"/>
          <p:cNvPicPr preferRelativeResize="0"/>
          <p:nvPr/>
        </p:nvPicPr>
        <p:blipFill>
          <a:blip r:embed="rId5">
            <a:alphaModFix/>
          </a:blip>
          <a:stretch>
            <a:fillRect/>
          </a:stretch>
        </p:blipFill>
        <p:spPr>
          <a:xfrm>
            <a:off x="3079926" y="2735225"/>
            <a:ext cx="2892725" cy="2143314"/>
          </a:xfrm>
          <a:prstGeom prst="rect">
            <a:avLst/>
          </a:prstGeom>
          <a:noFill/>
          <a:ln>
            <a:noFill/>
          </a:ln>
        </p:spPr>
      </p:pic>
      <p:cxnSp>
        <p:nvCxnSpPr>
          <p:cNvPr id="116" name="Google Shape;116;p20"/>
          <p:cNvCxnSpPr/>
          <p:nvPr/>
        </p:nvCxnSpPr>
        <p:spPr>
          <a:xfrm flipH="1" rot="10800000">
            <a:off x="2601150" y="1800125"/>
            <a:ext cx="3365400" cy="382200"/>
          </a:xfrm>
          <a:prstGeom prst="straightConnector1">
            <a:avLst/>
          </a:prstGeom>
          <a:noFill/>
          <a:ln cap="flat" cmpd="sng" w="9525">
            <a:solidFill>
              <a:srgbClr val="FF0000"/>
            </a:solidFill>
            <a:prstDash val="solid"/>
            <a:round/>
            <a:headEnd len="med" w="med" type="none"/>
            <a:tailEnd len="med" w="med" type="triangle"/>
          </a:ln>
        </p:spPr>
      </p:cxnSp>
      <p:cxnSp>
        <p:nvCxnSpPr>
          <p:cNvPr id="117" name="Google Shape;117;p20"/>
          <p:cNvCxnSpPr/>
          <p:nvPr/>
        </p:nvCxnSpPr>
        <p:spPr>
          <a:xfrm>
            <a:off x="2586450" y="3343275"/>
            <a:ext cx="624600" cy="301200"/>
          </a:xfrm>
          <a:prstGeom prst="straightConnector1">
            <a:avLst/>
          </a:prstGeom>
          <a:noFill/>
          <a:ln cap="flat" cmpd="sng" w="9525">
            <a:solidFill>
              <a:srgbClr val="FF0000"/>
            </a:solidFill>
            <a:prstDash val="solid"/>
            <a:round/>
            <a:headEnd len="med" w="med" type="none"/>
            <a:tailEnd len="med" w="med" type="triangle"/>
          </a:ln>
        </p:spPr>
      </p:cxnSp>
      <p:sp>
        <p:nvSpPr>
          <p:cNvPr id="118" name="Google Shape;118;p20"/>
          <p:cNvSpPr txBox="1"/>
          <p:nvPr/>
        </p:nvSpPr>
        <p:spPr>
          <a:xfrm>
            <a:off x="6348550" y="3475525"/>
            <a:ext cx="2263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a:t>Unable to add pictures/media as answer choices</a:t>
            </a:r>
            <a:endParaRPr i="1"/>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1"/>
          <p:cNvSpPr txBox="1"/>
          <p:nvPr>
            <p:ph idx="4294967295"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Reading - Challenge with short answer</a:t>
            </a:r>
            <a:endParaRPr/>
          </a:p>
        </p:txBody>
      </p:sp>
      <p:pic>
        <p:nvPicPr>
          <p:cNvPr id="124" name="Google Shape;124;p21"/>
          <p:cNvPicPr preferRelativeResize="0"/>
          <p:nvPr/>
        </p:nvPicPr>
        <p:blipFill>
          <a:blip r:embed="rId3">
            <a:alphaModFix/>
          </a:blip>
          <a:stretch>
            <a:fillRect/>
          </a:stretch>
        </p:blipFill>
        <p:spPr>
          <a:xfrm>
            <a:off x="196500" y="971750"/>
            <a:ext cx="6497398" cy="2981024"/>
          </a:xfrm>
          <a:prstGeom prst="rect">
            <a:avLst/>
          </a:prstGeom>
          <a:noFill/>
          <a:ln>
            <a:noFill/>
          </a:ln>
        </p:spPr>
      </p:pic>
      <p:sp>
        <p:nvSpPr>
          <p:cNvPr id="125" name="Google Shape;125;p21"/>
          <p:cNvSpPr txBox="1"/>
          <p:nvPr/>
        </p:nvSpPr>
        <p:spPr>
          <a:xfrm>
            <a:off x="6061975" y="3337175"/>
            <a:ext cx="2887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a:t>Answer key provided by MetaMetrics document</a:t>
            </a:r>
            <a:endParaRPr i="1"/>
          </a:p>
        </p:txBody>
      </p:sp>
      <p:sp>
        <p:nvSpPr>
          <p:cNvPr id="126" name="Google Shape;126;p21"/>
          <p:cNvSpPr txBox="1"/>
          <p:nvPr/>
        </p:nvSpPr>
        <p:spPr>
          <a:xfrm>
            <a:off x="6466100" y="1785525"/>
            <a:ext cx="1991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a:t>Possible variation not accepted</a:t>
            </a:r>
            <a:endParaRPr i="1"/>
          </a:p>
        </p:txBody>
      </p:sp>
      <p:sp>
        <p:nvSpPr>
          <p:cNvPr id="127" name="Google Shape;127;p21"/>
          <p:cNvSpPr txBox="1"/>
          <p:nvPr/>
        </p:nvSpPr>
        <p:spPr>
          <a:xfrm>
            <a:off x="1579800" y="4283800"/>
            <a:ext cx="407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a:t>Possible answer choice added to answer key</a:t>
            </a:r>
            <a:endParaRPr i="1"/>
          </a:p>
        </p:txBody>
      </p:sp>
      <p:cxnSp>
        <p:nvCxnSpPr>
          <p:cNvPr id="128" name="Google Shape;128;p21"/>
          <p:cNvCxnSpPr/>
          <p:nvPr/>
        </p:nvCxnSpPr>
        <p:spPr>
          <a:xfrm flipH="1" rot="10800000">
            <a:off x="5922375" y="2269700"/>
            <a:ext cx="543600" cy="155100"/>
          </a:xfrm>
          <a:prstGeom prst="straightConnector1">
            <a:avLst/>
          </a:prstGeom>
          <a:noFill/>
          <a:ln cap="flat" cmpd="sng" w="9525">
            <a:solidFill>
              <a:srgbClr val="FF0000"/>
            </a:solidFill>
            <a:prstDash val="solid"/>
            <a:round/>
            <a:headEnd len="med" w="med" type="none"/>
            <a:tailEnd len="med" w="med" type="triangle"/>
          </a:ln>
        </p:spPr>
      </p:cxnSp>
      <p:cxnSp>
        <p:nvCxnSpPr>
          <p:cNvPr id="129" name="Google Shape;129;p21"/>
          <p:cNvCxnSpPr/>
          <p:nvPr/>
        </p:nvCxnSpPr>
        <p:spPr>
          <a:xfrm>
            <a:off x="5341900" y="2858325"/>
            <a:ext cx="1021500" cy="580500"/>
          </a:xfrm>
          <a:prstGeom prst="straightConnector1">
            <a:avLst/>
          </a:prstGeom>
          <a:noFill/>
          <a:ln cap="flat" cmpd="sng" w="9525">
            <a:solidFill>
              <a:srgbClr val="FF0000"/>
            </a:solidFill>
            <a:prstDash val="solid"/>
            <a:round/>
            <a:headEnd len="med" w="med" type="none"/>
            <a:tailEnd len="med" w="med" type="triangle"/>
          </a:ln>
        </p:spPr>
      </p:cxnSp>
      <p:cxnSp>
        <p:nvCxnSpPr>
          <p:cNvPr id="130" name="Google Shape;130;p21"/>
          <p:cNvCxnSpPr/>
          <p:nvPr/>
        </p:nvCxnSpPr>
        <p:spPr>
          <a:xfrm>
            <a:off x="2468875" y="3380025"/>
            <a:ext cx="14700" cy="9627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2"/>
          <p:cNvSpPr txBox="1"/>
          <p:nvPr>
            <p:ph type="title"/>
          </p:nvPr>
        </p:nvSpPr>
        <p:spPr>
          <a:xfrm>
            <a:off x="490150" y="214250"/>
            <a:ext cx="8342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Listening </a:t>
            </a:r>
            <a:endParaRPr/>
          </a:p>
        </p:txBody>
      </p:sp>
      <p:pic>
        <p:nvPicPr>
          <p:cNvPr id="136" name="Google Shape;136;p22"/>
          <p:cNvPicPr preferRelativeResize="0"/>
          <p:nvPr/>
        </p:nvPicPr>
        <p:blipFill rotWithShape="1">
          <a:blip r:embed="rId3">
            <a:alphaModFix/>
          </a:blip>
          <a:srcRect b="4831" l="0" r="0" t="9800"/>
          <a:stretch/>
        </p:blipFill>
        <p:spPr>
          <a:xfrm>
            <a:off x="490150" y="863703"/>
            <a:ext cx="7085348" cy="4031200"/>
          </a:xfrm>
          <a:prstGeom prst="rect">
            <a:avLst/>
          </a:prstGeom>
          <a:noFill/>
          <a:ln>
            <a:noFill/>
          </a:ln>
        </p:spPr>
      </p:pic>
      <p:cxnSp>
        <p:nvCxnSpPr>
          <p:cNvPr id="137" name="Google Shape;137;p22"/>
          <p:cNvCxnSpPr/>
          <p:nvPr/>
        </p:nvCxnSpPr>
        <p:spPr>
          <a:xfrm rot="10800000">
            <a:off x="5971775" y="3251075"/>
            <a:ext cx="841200" cy="822300"/>
          </a:xfrm>
          <a:prstGeom prst="straightConnector1">
            <a:avLst/>
          </a:prstGeom>
          <a:noFill/>
          <a:ln cap="flat" cmpd="sng" w="38100">
            <a:solidFill>
              <a:srgbClr val="FF0000"/>
            </a:solidFill>
            <a:prstDash val="solid"/>
            <a:round/>
            <a:headEnd len="med" w="med" type="none"/>
            <a:tailEnd len="med" w="med" type="triangle"/>
          </a:ln>
        </p:spPr>
      </p:cxnSp>
      <p:sp>
        <p:nvSpPr>
          <p:cNvPr id="138" name="Google Shape;138;p22"/>
          <p:cNvSpPr txBox="1"/>
          <p:nvPr/>
        </p:nvSpPr>
        <p:spPr>
          <a:xfrm>
            <a:off x="6755225" y="3821900"/>
            <a:ext cx="1939800" cy="6771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i="1" lang="en" sz="1600">
                <a:solidFill>
                  <a:schemeClr val="dk1"/>
                </a:solidFill>
                <a:latin typeface="Georgia"/>
                <a:ea typeface="Georgia"/>
                <a:cs typeface="Georgia"/>
                <a:sym typeface="Georgia"/>
              </a:rPr>
              <a:t>Ability to add instructions </a:t>
            </a:r>
            <a:endParaRPr/>
          </a:p>
        </p:txBody>
      </p:sp>
      <p:cxnSp>
        <p:nvCxnSpPr>
          <p:cNvPr id="139" name="Google Shape;139;p22"/>
          <p:cNvCxnSpPr/>
          <p:nvPr/>
        </p:nvCxnSpPr>
        <p:spPr>
          <a:xfrm flipH="1">
            <a:off x="5404275" y="2084875"/>
            <a:ext cx="1109700" cy="636900"/>
          </a:xfrm>
          <a:prstGeom prst="straightConnector1">
            <a:avLst/>
          </a:prstGeom>
          <a:noFill/>
          <a:ln cap="flat" cmpd="sng" w="38100">
            <a:solidFill>
              <a:srgbClr val="FF0000"/>
            </a:solidFill>
            <a:prstDash val="solid"/>
            <a:round/>
            <a:headEnd len="med" w="med" type="none"/>
            <a:tailEnd len="med" w="med" type="triangle"/>
          </a:ln>
        </p:spPr>
      </p:cxnSp>
      <p:sp>
        <p:nvSpPr>
          <p:cNvPr id="140" name="Google Shape;140;p22"/>
          <p:cNvSpPr txBox="1"/>
          <p:nvPr/>
        </p:nvSpPr>
        <p:spPr>
          <a:xfrm>
            <a:off x="6513975" y="1795850"/>
            <a:ext cx="1939800" cy="14160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solidFill>
                  <a:schemeClr val="dk1"/>
                </a:solidFill>
                <a:latin typeface="Georgia"/>
                <a:ea typeface="Georgia"/>
                <a:cs typeface="Georgia"/>
                <a:sym typeface="Georgia"/>
              </a:rPr>
              <a:t>Multiple types of files within the instructions and question description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23"/>
          <p:cNvPicPr preferRelativeResize="0"/>
          <p:nvPr/>
        </p:nvPicPr>
        <p:blipFill rotWithShape="1">
          <a:blip r:embed="rId3">
            <a:alphaModFix/>
          </a:blip>
          <a:srcRect b="11322" l="20110" r="23270" t="23569"/>
          <a:stretch/>
        </p:blipFill>
        <p:spPr>
          <a:xfrm>
            <a:off x="184800" y="246725"/>
            <a:ext cx="4656451" cy="3569001"/>
          </a:xfrm>
          <a:prstGeom prst="rect">
            <a:avLst/>
          </a:prstGeom>
          <a:noFill/>
          <a:ln>
            <a:noFill/>
          </a:ln>
        </p:spPr>
      </p:pic>
      <p:pic>
        <p:nvPicPr>
          <p:cNvPr id="146" name="Google Shape;146;p23"/>
          <p:cNvPicPr preferRelativeResize="0"/>
          <p:nvPr/>
        </p:nvPicPr>
        <p:blipFill rotWithShape="1">
          <a:blip r:embed="rId4">
            <a:alphaModFix/>
          </a:blip>
          <a:srcRect b="0" l="20086" r="25121" t="8155"/>
          <a:stretch/>
        </p:blipFill>
        <p:spPr>
          <a:xfrm>
            <a:off x="4652200" y="246725"/>
            <a:ext cx="3925873" cy="4385776"/>
          </a:xfrm>
          <a:prstGeom prst="rect">
            <a:avLst/>
          </a:prstGeom>
          <a:noFill/>
          <a:ln>
            <a:noFill/>
          </a:ln>
        </p:spPr>
      </p:pic>
      <p:sp>
        <p:nvSpPr>
          <p:cNvPr id="147" name="Google Shape;147;p23"/>
          <p:cNvSpPr txBox="1"/>
          <p:nvPr/>
        </p:nvSpPr>
        <p:spPr>
          <a:xfrm>
            <a:off x="689375" y="4000325"/>
            <a:ext cx="1489200" cy="400200"/>
          </a:xfrm>
          <a:prstGeom prst="rect">
            <a:avLst/>
          </a:prstGeom>
          <a:solidFill>
            <a:srgbClr val="9FC5E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Multiple </a:t>
            </a:r>
            <a:r>
              <a:rPr lang="en"/>
              <a:t>choice </a:t>
            </a:r>
            <a:endParaRPr/>
          </a:p>
        </p:txBody>
      </p:sp>
      <p:sp>
        <p:nvSpPr>
          <p:cNvPr id="148" name="Google Shape;148;p23"/>
          <p:cNvSpPr txBox="1"/>
          <p:nvPr/>
        </p:nvSpPr>
        <p:spPr>
          <a:xfrm>
            <a:off x="4336925" y="3943525"/>
            <a:ext cx="1489200" cy="400200"/>
          </a:xfrm>
          <a:prstGeom prst="rect">
            <a:avLst/>
          </a:prstGeom>
          <a:solidFill>
            <a:srgbClr val="9FC5E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Essay </a:t>
            </a:r>
            <a:r>
              <a:rPr lang="en"/>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24"/>
          <p:cNvPicPr preferRelativeResize="0"/>
          <p:nvPr/>
        </p:nvPicPr>
        <p:blipFill rotWithShape="1">
          <a:blip r:embed="rId3">
            <a:alphaModFix/>
          </a:blip>
          <a:srcRect b="14191" l="0" r="0" t="13218"/>
          <a:stretch/>
        </p:blipFill>
        <p:spPr>
          <a:xfrm>
            <a:off x="113800" y="251350"/>
            <a:ext cx="8496425" cy="4535550"/>
          </a:xfrm>
          <a:prstGeom prst="rect">
            <a:avLst/>
          </a:prstGeom>
          <a:noFill/>
          <a:ln>
            <a:noFill/>
          </a:ln>
        </p:spPr>
      </p:pic>
      <p:cxnSp>
        <p:nvCxnSpPr>
          <p:cNvPr id="154" name="Google Shape;154;p24"/>
          <p:cNvCxnSpPr>
            <a:stCxn id="155" idx="1"/>
          </p:cNvCxnSpPr>
          <p:nvPr/>
        </p:nvCxnSpPr>
        <p:spPr>
          <a:xfrm rot="10800000">
            <a:off x="5074300" y="3434350"/>
            <a:ext cx="986100" cy="767700"/>
          </a:xfrm>
          <a:prstGeom prst="straightConnector1">
            <a:avLst/>
          </a:prstGeom>
          <a:noFill/>
          <a:ln cap="flat" cmpd="sng" w="38100">
            <a:solidFill>
              <a:srgbClr val="FF0000"/>
            </a:solidFill>
            <a:prstDash val="solid"/>
            <a:round/>
            <a:headEnd len="med" w="med" type="none"/>
            <a:tailEnd len="med" w="med" type="triangle"/>
          </a:ln>
        </p:spPr>
      </p:cxnSp>
      <p:sp>
        <p:nvSpPr>
          <p:cNvPr id="155" name="Google Shape;155;p24"/>
          <p:cNvSpPr txBox="1"/>
          <p:nvPr/>
        </p:nvSpPr>
        <p:spPr>
          <a:xfrm>
            <a:off x="6060400" y="3617200"/>
            <a:ext cx="1939800" cy="11697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solidFill>
                  <a:schemeClr val="dk1"/>
                </a:solidFill>
                <a:latin typeface="Georgia"/>
                <a:ea typeface="Georgia"/>
                <a:cs typeface="Georgia"/>
                <a:sym typeface="Georgia"/>
              </a:rPr>
              <a:t>Challenge in adding media in the question / response setion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25"/>
          <p:cNvPicPr preferRelativeResize="0"/>
          <p:nvPr/>
        </p:nvPicPr>
        <p:blipFill rotWithShape="1">
          <a:blip r:embed="rId3">
            <a:alphaModFix/>
          </a:blip>
          <a:srcRect b="-5064" l="0" r="0" t="17445"/>
          <a:stretch/>
        </p:blipFill>
        <p:spPr>
          <a:xfrm>
            <a:off x="123450" y="251350"/>
            <a:ext cx="8628623" cy="4796102"/>
          </a:xfrm>
          <a:prstGeom prst="rect">
            <a:avLst/>
          </a:prstGeom>
          <a:noFill/>
          <a:ln>
            <a:noFill/>
          </a:ln>
        </p:spPr>
      </p:pic>
      <p:cxnSp>
        <p:nvCxnSpPr>
          <p:cNvPr id="161" name="Google Shape;161;p25"/>
          <p:cNvCxnSpPr>
            <a:stCxn id="162" idx="1"/>
          </p:cNvCxnSpPr>
          <p:nvPr/>
        </p:nvCxnSpPr>
        <p:spPr>
          <a:xfrm flipH="1">
            <a:off x="5971975" y="2110050"/>
            <a:ext cx="735000" cy="1140900"/>
          </a:xfrm>
          <a:prstGeom prst="straightConnector1">
            <a:avLst/>
          </a:prstGeom>
          <a:noFill/>
          <a:ln cap="flat" cmpd="sng" w="38100">
            <a:solidFill>
              <a:srgbClr val="FF0000"/>
            </a:solidFill>
            <a:prstDash val="solid"/>
            <a:round/>
            <a:headEnd len="med" w="med" type="none"/>
            <a:tailEnd len="med" w="med" type="triangle"/>
          </a:ln>
        </p:spPr>
      </p:cxnSp>
      <p:sp>
        <p:nvSpPr>
          <p:cNvPr id="162" name="Google Shape;162;p25"/>
          <p:cNvSpPr txBox="1"/>
          <p:nvPr/>
        </p:nvSpPr>
        <p:spPr>
          <a:xfrm>
            <a:off x="6706975" y="1648350"/>
            <a:ext cx="1939800" cy="9234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solidFill>
                  <a:schemeClr val="dk1"/>
                </a:solidFill>
                <a:latin typeface="Georgia"/>
                <a:ea typeface="Georgia"/>
                <a:cs typeface="Georgia"/>
                <a:sym typeface="Georgia"/>
              </a:rPr>
              <a:t>Challenges with ordering type questions</a:t>
            </a:r>
            <a:endParaRPr/>
          </a:p>
        </p:txBody>
      </p:sp>
      <p:sp>
        <p:nvSpPr>
          <p:cNvPr id="163" name="Google Shape;163;p25"/>
          <p:cNvSpPr txBox="1"/>
          <p:nvPr/>
        </p:nvSpPr>
        <p:spPr>
          <a:xfrm>
            <a:off x="6706975" y="2710125"/>
            <a:ext cx="1939800" cy="923400"/>
          </a:xfrm>
          <a:prstGeom prst="rect">
            <a:avLst/>
          </a:prstGeom>
          <a:solidFill>
            <a:srgbClr val="B6D7A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solidFill>
                  <a:schemeClr val="dk1"/>
                </a:solidFill>
                <a:latin typeface="Georgia"/>
                <a:ea typeface="Georgia"/>
                <a:cs typeface="Georgia"/>
                <a:sym typeface="Georgia"/>
              </a:rPr>
              <a:t>Possible solution </a:t>
            </a:r>
            <a:r>
              <a:rPr i="1" lang="en" sz="1600">
                <a:solidFill>
                  <a:schemeClr val="dk1"/>
                </a:solidFill>
                <a:latin typeface="Georgia"/>
                <a:ea typeface="Georgia"/>
                <a:cs typeface="Georgia"/>
                <a:sym typeface="Georgia"/>
              </a:rPr>
              <a:t>with</a:t>
            </a:r>
            <a:r>
              <a:rPr i="1" lang="en" sz="1600">
                <a:solidFill>
                  <a:schemeClr val="dk1"/>
                </a:solidFill>
                <a:latin typeface="Georgia"/>
                <a:ea typeface="Georgia"/>
                <a:cs typeface="Georgia"/>
                <a:sym typeface="Georgia"/>
              </a:rPr>
              <a:t> </a:t>
            </a:r>
            <a:r>
              <a:rPr i="1" lang="en" sz="1600" u="sng">
                <a:solidFill>
                  <a:schemeClr val="hlink"/>
                </a:solidFill>
                <a:latin typeface="Georgia"/>
                <a:ea typeface="Georgia"/>
                <a:cs typeface="Georgia"/>
                <a:sym typeface="Georgia"/>
                <a:hlinkClick r:id="rId4"/>
              </a:rPr>
              <a:t>Canvas New Quizzes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26"/>
          <p:cNvPicPr preferRelativeResize="0"/>
          <p:nvPr/>
        </p:nvPicPr>
        <p:blipFill rotWithShape="1">
          <a:blip r:embed="rId3">
            <a:alphaModFix/>
          </a:blip>
          <a:srcRect b="5415" l="0" r="0" t="9034"/>
          <a:stretch/>
        </p:blipFill>
        <p:spPr>
          <a:xfrm>
            <a:off x="297150" y="135575"/>
            <a:ext cx="7992448" cy="4557650"/>
          </a:xfrm>
          <a:prstGeom prst="rect">
            <a:avLst/>
          </a:prstGeom>
          <a:noFill/>
          <a:ln>
            <a:noFill/>
          </a:ln>
        </p:spPr>
      </p:pic>
      <p:sp>
        <p:nvSpPr>
          <p:cNvPr id="169" name="Google Shape;169;p26"/>
          <p:cNvSpPr txBox="1"/>
          <p:nvPr/>
        </p:nvSpPr>
        <p:spPr>
          <a:xfrm>
            <a:off x="461100" y="4693225"/>
            <a:ext cx="411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Image Credit: </a:t>
            </a:r>
            <a:r>
              <a:rPr lang="en" u="sng">
                <a:solidFill>
                  <a:schemeClr val="hlink"/>
                </a:solidFill>
                <a:hlinkClick r:id="rId4"/>
              </a:rPr>
              <a:t>Canvas Community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7"/>
          <p:cNvSpPr txBox="1"/>
          <p:nvPr/>
        </p:nvSpPr>
        <p:spPr>
          <a:xfrm>
            <a:off x="838200" y="332975"/>
            <a:ext cx="80403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700">
                <a:latin typeface="Georgia"/>
                <a:ea typeface="Georgia"/>
                <a:cs typeface="Georgia"/>
                <a:sym typeface="Georgia"/>
              </a:rPr>
              <a:t>Read-aloud</a:t>
            </a:r>
            <a:endParaRPr sz="2700">
              <a:latin typeface="Georgia"/>
              <a:ea typeface="Georgia"/>
              <a:cs typeface="Georgia"/>
              <a:sym typeface="Georgia"/>
            </a:endParaRPr>
          </a:p>
        </p:txBody>
      </p:sp>
      <p:pic>
        <p:nvPicPr>
          <p:cNvPr id="175" name="Google Shape;175;p27"/>
          <p:cNvPicPr preferRelativeResize="0"/>
          <p:nvPr/>
        </p:nvPicPr>
        <p:blipFill>
          <a:blip r:embed="rId3">
            <a:alphaModFix/>
          </a:blip>
          <a:stretch>
            <a:fillRect/>
          </a:stretch>
        </p:blipFill>
        <p:spPr>
          <a:xfrm>
            <a:off x="838200" y="902375"/>
            <a:ext cx="3475937" cy="3936326"/>
          </a:xfrm>
          <a:prstGeom prst="rect">
            <a:avLst/>
          </a:prstGeom>
          <a:noFill/>
          <a:ln>
            <a:noFill/>
          </a:ln>
        </p:spPr>
      </p:pic>
      <p:sp>
        <p:nvSpPr>
          <p:cNvPr id="176" name="Google Shape;176;p27"/>
          <p:cNvSpPr txBox="1"/>
          <p:nvPr/>
        </p:nvSpPr>
        <p:spPr>
          <a:xfrm>
            <a:off x="4953000" y="1762050"/>
            <a:ext cx="3642000" cy="1954800"/>
          </a:xfrm>
          <a:prstGeom prst="rect">
            <a:avLst/>
          </a:prstGeom>
          <a:noFill/>
          <a:ln>
            <a:noFill/>
          </a:ln>
        </p:spPr>
        <p:txBody>
          <a:bodyPr anchorCtr="0" anchor="t" bIns="91425" lIns="91425" spcFirstLastPara="1" rIns="91425" wrap="square" tIns="91425">
            <a:spAutoFit/>
          </a:bodyPr>
          <a:lstStyle/>
          <a:p>
            <a:pPr indent="-374650" lvl="0" marL="457200" rtl="0" algn="l">
              <a:spcBef>
                <a:spcPts val="0"/>
              </a:spcBef>
              <a:spcAft>
                <a:spcPts val="0"/>
              </a:spcAft>
              <a:buSzPts val="2300"/>
              <a:buFont typeface="Georgia"/>
              <a:buChar char="➔"/>
            </a:pPr>
            <a:r>
              <a:rPr lang="en" sz="2300">
                <a:latin typeface="Georgia"/>
                <a:ea typeface="Georgia"/>
                <a:cs typeface="Georgia"/>
                <a:sym typeface="Georgia"/>
              </a:rPr>
              <a:t>Instructions and passage with mp3</a:t>
            </a:r>
            <a:endParaRPr sz="2300">
              <a:latin typeface="Georgia"/>
              <a:ea typeface="Georgia"/>
              <a:cs typeface="Georgia"/>
              <a:sym typeface="Georgia"/>
            </a:endParaRPr>
          </a:p>
          <a:p>
            <a:pPr indent="-374650" lvl="0" marL="457200" rtl="0" algn="l">
              <a:spcBef>
                <a:spcPts val="0"/>
              </a:spcBef>
              <a:spcAft>
                <a:spcPts val="0"/>
              </a:spcAft>
              <a:buSzPts val="2300"/>
              <a:buFont typeface="Georgia"/>
              <a:buChar char="➔"/>
            </a:pPr>
            <a:r>
              <a:rPr lang="en" sz="2300">
                <a:latin typeface="Georgia"/>
                <a:ea typeface="Georgia"/>
                <a:cs typeface="Georgia"/>
                <a:sym typeface="Georgia"/>
              </a:rPr>
              <a:t>Listen to reading</a:t>
            </a:r>
            <a:endParaRPr sz="2300">
              <a:latin typeface="Georgia"/>
              <a:ea typeface="Georgia"/>
              <a:cs typeface="Georgia"/>
              <a:sym typeface="Georgia"/>
            </a:endParaRPr>
          </a:p>
          <a:p>
            <a:pPr indent="-374650" lvl="0" marL="457200" rtl="0" algn="l">
              <a:spcBef>
                <a:spcPts val="0"/>
              </a:spcBef>
              <a:spcAft>
                <a:spcPts val="0"/>
              </a:spcAft>
              <a:buClr>
                <a:schemeClr val="dk1"/>
              </a:buClr>
              <a:buSzPts val="2300"/>
              <a:buFont typeface="Georgia"/>
              <a:buChar char="➔"/>
            </a:pPr>
            <a:r>
              <a:rPr lang="en" sz="2300">
                <a:solidFill>
                  <a:schemeClr val="dk1"/>
                </a:solidFill>
                <a:latin typeface="Georgia"/>
                <a:ea typeface="Georgia"/>
                <a:cs typeface="Georgia"/>
                <a:sym typeface="Georgia"/>
              </a:rPr>
              <a:t>Feedback</a:t>
            </a:r>
            <a:endParaRPr sz="2300">
              <a:latin typeface="Georgia"/>
              <a:ea typeface="Georgia"/>
              <a:cs typeface="Georgia"/>
              <a:sym typeface="Georgia"/>
            </a:endParaRPr>
          </a:p>
          <a:p>
            <a:pPr indent="-374650" lvl="0" marL="457200" rtl="0" algn="l">
              <a:spcBef>
                <a:spcPts val="0"/>
              </a:spcBef>
              <a:spcAft>
                <a:spcPts val="0"/>
              </a:spcAft>
              <a:buSzPts val="2300"/>
              <a:buFont typeface="Georgia"/>
              <a:buChar char="➔"/>
            </a:pPr>
            <a:r>
              <a:rPr lang="en" sz="2300">
                <a:latin typeface="Georgia"/>
                <a:ea typeface="Georgia"/>
                <a:cs typeface="Georgia"/>
                <a:sym typeface="Georgia"/>
              </a:rPr>
              <a:t>Read-aloud with video </a:t>
            </a:r>
            <a:endParaRPr sz="2300">
              <a:latin typeface="Georgia"/>
              <a:ea typeface="Georgia"/>
              <a:cs typeface="Georgia"/>
              <a:sym typeface="Georgia"/>
            </a:endParaRPr>
          </a:p>
        </p:txBody>
      </p:sp>
      <p:sp>
        <p:nvSpPr>
          <p:cNvPr id="177" name="Google Shape;177;p27"/>
          <p:cNvSpPr/>
          <p:nvPr/>
        </p:nvSpPr>
        <p:spPr>
          <a:xfrm>
            <a:off x="1889900" y="3126850"/>
            <a:ext cx="2760300" cy="17517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28"/>
          <p:cNvPicPr preferRelativeResize="0"/>
          <p:nvPr/>
        </p:nvPicPr>
        <p:blipFill>
          <a:blip r:embed="rId3">
            <a:alphaModFix/>
          </a:blip>
          <a:stretch>
            <a:fillRect/>
          </a:stretch>
        </p:blipFill>
        <p:spPr>
          <a:xfrm>
            <a:off x="152400" y="152400"/>
            <a:ext cx="8086748" cy="4838701"/>
          </a:xfrm>
          <a:prstGeom prst="rect">
            <a:avLst/>
          </a:prstGeom>
          <a:noFill/>
          <a:ln>
            <a:noFill/>
          </a:ln>
        </p:spPr>
      </p:pic>
      <p:cxnSp>
        <p:nvCxnSpPr>
          <p:cNvPr id="183" name="Google Shape;183;p28"/>
          <p:cNvCxnSpPr/>
          <p:nvPr/>
        </p:nvCxnSpPr>
        <p:spPr>
          <a:xfrm flipH="1">
            <a:off x="1439925" y="1069725"/>
            <a:ext cx="565800" cy="164700"/>
          </a:xfrm>
          <a:prstGeom prst="straightConnector1">
            <a:avLst/>
          </a:prstGeom>
          <a:noFill/>
          <a:ln cap="flat" cmpd="sng" w="38100">
            <a:solidFill>
              <a:srgbClr val="FF0000"/>
            </a:solidFill>
            <a:prstDash val="solid"/>
            <a:round/>
            <a:headEnd len="med" w="med" type="none"/>
            <a:tailEnd len="med" w="med" type="triangle"/>
          </a:ln>
        </p:spPr>
      </p:cxnSp>
      <p:cxnSp>
        <p:nvCxnSpPr>
          <p:cNvPr id="184" name="Google Shape;184;p28"/>
          <p:cNvCxnSpPr/>
          <p:nvPr/>
        </p:nvCxnSpPr>
        <p:spPr>
          <a:xfrm flipH="1">
            <a:off x="4926575" y="4608600"/>
            <a:ext cx="772200" cy="8400"/>
          </a:xfrm>
          <a:prstGeom prst="straightConnector1">
            <a:avLst/>
          </a:prstGeom>
          <a:noFill/>
          <a:ln cap="flat" cmpd="sng" w="38100">
            <a:solidFill>
              <a:srgbClr val="FF0000"/>
            </a:solidFill>
            <a:prstDash val="solid"/>
            <a:round/>
            <a:headEnd len="med" w="med" type="none"/>
            <a:tailEnd len="med" w="med" type="triangle"/>
          </a:ln>
        </p:spPr>
      </p:cxnSp>
      <p:cxnSp>
        <p:nvCxnSpPr>
          <p:cNvPr id="185" name="Google Shape;185;p28"/>
          <p:cNvCxnSpPr/>
          <p:nvPr/>
        </p:nvCxnSpPr>
        <p:spPr>
          <a:xfrm flipH="1">
            <a:off x="975200" y="2363825"/>
            <a:ext cx="565800" cy="164700"/>
          </a:xfrm>
          <a:prstGeom prst="straightConnector1">
            <a:avLst/>
          </a:prstGeom>
          <a:noFill/>
          <a:ln cap="flat" cmpd="sng" w="38100">
            <a:solidFill>
              <a:srgbClr val="FF0000"/>
            </a:solidFill>
            <a:prstDash val="solid"/>
            <a:round/>
            <a:headEnd len="med" w="med" type="none"/>
            <a:tailEnd len="med" w="med" type="triangle"/>
          </a:ln>
        </p:spPr>
      </p:cxnSp>
      <p:sp>
        <p:nvSpPr>
          <p:cNvPr id="186" name="Google Shape;186;p28"/>
          <p:cNvSpPr txBox="1"/>
          <p:nvPr/>
        </p:nvSpPr>
        <p:spPr>
          <a:xfrm>
            <a:off x="3554600" y="1069725"/>
            <a:ext cx="369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87" name="Google Shape;187;p28"/>
          <p:cNvSpPr txBox="1"/>
          <p:nvPr/>
        </p:nvSpPr>
        <p:spPr>
          <a:xfrm>
            <a:off x="2322225" y="962025"/>
            <a:ext cx="2189700" cy="4155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500">
                <a:latin typeface="Georgia"/>
                <a:ea typeface="Georgia"/>
                <a:cs typeface="Georgia"/>
                <a:sym typeface="Georgia"/>
              </a:rPr>
              <a:t>Audio file: </a:t>
            </a:r>
            <a:r>
              <a:rPr i="1" lang="en" sz="1500">
                <a:latin typeface="Georgia"/>
                <a:ea typeface="Georgia"/>
                <a:cs typeface="Georgia"/>
                <a:sym typeface="Georgia"/>
              </a:rPr>
              <a:t>instructions </a:t>
            </a:r>
            <a:endParaRPr i="1" sz="1500">
              <a:latin typeface="Georgia"/>
              <a:ea typeface="Georgia"/>
              <a:cs typeface="Georgia"/>
              <a:sym typeface="Georgia"/>
            </a:endParaRPr>
          </a:p>
        </p:txBody>
      </p:sp>
      <p:sp>
        <p:nvSpPr>
          <p:cNvPr id="188" name="Google Shape;188;p28"/>
          <p:cNvSpPr txBox="1"/>
          <p:nvPr/>
        </p:nvSpPr>
        <p:spPr>
          <a:xfrm>
            <a:off x="1803150" y="2241100"/>
            <a:ext cx="3432300" cy="615600"/>
          </a:xfrm>
          <a:prstGeom prst="rect">
            <a:avLst/>
          </a:prstGeom>
          <a:solidFill>
            <a:srgbClr val="B6D7A8"/>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I</a:t>
            </a:r>
            <a:r>
              <a:rPr i="1" lang="en">
                <a:latin typeface="Georgia"/>
                <a:ea typeface="Georgia"/>
                <a:cs typeface="Georgia"/>
                <a:sym typeface="Georgia"/>
              </a:rPr>
              <a:t>deally, the mic would be here, not in the start assignment button</a:t>
            </a:r>
            <a:endParaRPr i="1">
              <a:latin typeface="Georgia"/>
              <a:ea typeface="Georgia"/>
              <a:cs typeface="Georgia"/>
              <a:sym typeface="Georgia"/>
            </a:endParaRPr>
          </a:p>
        </p:txBody>
      </p:sp>
      <p:sp>
        <p:nvSpPr>
          <p:cNvPr id="189" name="Google Shape;189;p28"/>
          <p:cNvSpPr/>
          <p:nvPr/>
        </p:nvSpPr>
        <p:spPr>
          <a:xfrm>
            <a:off x="7226550" y="86750"/>
            <a:ext cx="1286100" cy="560100"/>
          </a:xfrm>
          <a:prstGeom prst="flowChartAlternateProcess">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0" name="Google Shape;190;p28"/>
          <p:cNvPicPr preferRelativeResize="0"/>
          <p:nvPr/>
        </p:nvPicPr>
        <p:blipFill>
          <a:blip r:embed="rId4">
            <a:alphaModFix/>
          </a:blip>
          <a:stretch>
            <a:fillRect/>
          </a:stretch>
        </p:blipFill>
        <p:spPr>
          <a:xfrm>
            <a:off x="3281375" y="4323400"/>
            <a:ext cx="1699175" cy="785425"/>
          </a:xfrm>
          <a:prstGeom prst="rect">
            <a:avLst/>
          </a:prstGeom>
          <a:noFill/>
          <a:ln>
            <a:noFill/>
          </a:ln>
        </p:spPr>
      </p:pic>
      <p:cxnSp>
        <p:nvCxnSpPr>
          <p:cNvPr id="191" name="Google Shape;191;p28"/>
          <p:cNvCxnSpPr/>
          <p:nvPr/>
        </p:nvCxnSpPr>
        <p:spPr>
          <a:xfrm>
            <a:off x="6401175" y="346300"/>
            <a:ext cx="735300" cy="3600"/>
          </a:xfrm>
          <a:prstGeom prst="straightConnector1">
            <a:avLst/>
          </a:prstGeom>
          <a:noFill/>
          <a:ln cap="flat" cmpd="sng" w="38100">
            <a:solidFill>
              <a:srgbClr val="FF0000"/>
            </a:solidFill>
            <a:prstDash val="solid"/>
            <a:round/>
            <a:headEnd len="med" w="med" type="none"/>
            <a:tailEnd len="med" w="med" type="triangle"/>
          </a:ln>
        </p:spPr>
      </p:cxnSp>
      <p:sp>
        <p:nvSpPr>
          <p:cNvPr id="192" name="Google Shape;192;p28"/>
          <p:cNvSpPr txBox="1"/>
          <p:nvPr/>
        </p:nvSpPr>
        <p:spPr>
          <a:xfrm>
            <a:off x="5776125" y="4248050"/>
            <a:ext cx="2728500" cy="8772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500">
                <a:latin typeface="Georgia"/>
                <a:ea typeface="Georgia"/>
                <a:cs typeface="Georgia"/>
                <a:sym typeface="Georgia"/>
              </a:rPr>
              <a:t>After selecting start assignment-recording/listing tool appears</a:t>
            </a:r>
            <a:endParaRPr i="1" sz="1500">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29"/>
          <p:cNvPicPr preferRelativeResize="0"/>
          <p:nvPr/>
        </p:nvPicPr>
        <p:blipFill>
          <a:blip r:embed="rId3">
            <a:alphaModFix/>
          </a:blip>
          <a:stretch>
            <a:fillRect/>
          </a:stretch>
        </p:blipFill>
        <p:spPr>
          <a:xfrm>
            <a:off x="177200" y="130925"/>
            <a:ext cx="4264275" cy="3645602"/>
          </a:xfrm>
          <a:prstGeom prst="rect">
            <a:avLst/>
          </a:prstGeom>
          <a:noFill/>
          <a:ln cap="flat" cmpd="sng" w="19050">
            <a:solidFill>
              <a:schemeClr val="dk2"/>
            </a:solidFill>
            <a:prstDash val="solid"/>
            <a:round/>
            <a:headEnd len="sm" w="sm" type="none"/>
            <a:tailEnd len="sm" w="sm" type="none"/>
          </a:ln>
        </p:spPr>
      </p:pic>
      <p:pic>
        <p:nvPicPr>
          <p:cNvPr id="198" name="Google Shape;198;p29"/>
          <p:cNvPicPr preferRelativeResize="0"/>
          <p:nvPr/>
        </p:nvPicPr>
        <p:blipFill>
          <a:blip r:embed="rId4">
            <a:alphaModFix/>
          </a:blip>
          <a:stretch>
            <a:fillRect/>
          </a:stretch>
        </p:blipFill>
        <p:spPr>
          <a:xfrm>
            <a:off x="4696454" y="127625"/>
            <a:ext cx="4264272" cy="3652225"/>
          </a:xfrm>
          <a:prstGeom prst="rect">
            <a:avLst/>
          </a:prstGeom>
          <a:noFill/>
          <a:ln cap="flat" cmpd="sng" w="19050">
            <a:solidFill>
              <a:schemeClr val="dk2"/>
            </a:solidFill>
            <a:prstDash val="solid"/>
            <a:round/>
            <a:headEnd len="sm" w="sm" type="none"/>
            <a:tailEnd len="sm" w="sm" type="none"/>
          </a:ln>
        </p:spPr>
      </p:pic>
      <p:cxnSp>
        <p:nvCxnSpPr>
          <p:cNvPr id="199" name="Google Shape;199;p29"/>
          <p:cNvCxnSpPr/>
          <p:nvPr/>
        </p:nvCxnSpPr>
        <p:spPr>
          <a:xfrm flipH="1">
            <a:off x="3692525" y="2458275"/>
            <a:ext cx="462900" cy="514500"/>
          </a:xfrm>
          <a:prstGeom prst="straightConnector1">
            <a:avLst/>
          </a:prstGeom>
          <a:noFill/>
          <a:ln cap="flat" cmpd="sng" w="38100">
            <a:solidFill>
              <a:srgbClr val="FF0000"/>
            </a:solidFill>
            <a:prstDash val="solid"/>
            <a:round/>
            <a:headEnd len="med" w="med" type="none"/>
            <a:tailEnd len="med" w="med" type="triangle"/>
          </a:ln>
        </p:spPr>
      </p:cxnSp>
      <p:pic>
        <p:nvPicPr>
          <p:cNvPr id="200" name="Google Shape;200;p29"/>
          <p:cNvPicPr preferRelativeResize="0"/>
          <p:nvPr/>
        </p:nvPicPr>
        <p:blipFill>
          <a:blip r:embed="rId5">
            <a:alphaModFix/>
          </a:blip>
          <a:stretch>
            <a:fillRect/>
          </a:stretch>
        </p:blipFill>
        <p:spPr>
          <a:xfrm>
            <a:off x="792000" y="3906250"/>
            <a:ext cx="6963449" cy="1132725"/>
          </a:xfrm>
          <a:prstGeom prst="rect">
            <a:avLst/>
          </a:prstGeom>
          <a:noFill/>
          <a:ln>
            <a:noFill/>
          </a:ln>
        </p:spPr>
      </p:pic>
      <p:cxnSp>
        <p:nvCxnSpPr>
          <p:cNvPr id="201" name="Google Shape;201;p29"/>
          <p:cNvCxnSpPr/>
          <p:nvPr/>
        </p:nvCxnSpPr>
        <p:spPr>
          <a:xfrm>
            <a:off x="4525725" y="2931425"/>
            <a:ext cx="699300" cy="658500"/>
          </a:xfrm>
          <a:prstGeom prst="straightConnector1">
            <a:avLst/>
          </a:prstGeom>
          <a:noFill/>
          <a:ln cap="flat" cmpd="sng" w="38100">
            <a:solidFill>
              <a:srgbClr val="FF0000"/>
            </a:solidFill>
            <a:prstDash val="solid"/>
            <a:round/>
            <a:headEnd len="med" w="med" type="none"/>
            <a:tailEnd len="med" w="med" type="triangle"/>
          </a:ln>
        </p:spPr>
      </p:cxnSp>
      <p:cxnSp>
        <p:nvCxnSpPr>
          <p:cNvPr id="202" name="Google Shape;202;p29"/>
          <p:cNvCxnSpPr/>
          <p:nvPr/>
        </p:nvCxnSpPr>
        <p:spPr>
          <a:xfrm>
            <a:off x="442275" y="2427425"/>
            <a:ext cx="277800" cy="596700"/>
          </a:xfrm>
          <a:prstGeom prst="straightConnector1">
            <a:avLst/>
          </a:prstGeom>
          <a:noFill/>
          <a:ln cap="flat" cmpd="sng" w="38100">
            <a:solidFill>
              <a:srgbClr val="FF0000"/>
            </a:solidFill>
            <a:prstDash val="solid"/>
            <a:round/>
            <a:headEnd len="med" w="med" type="none"/>
            <a:tailEnd len="med" w="med" type="triangle"/>
          </a:ln>
        </p:spPr>
      </p:cxnSp>
      <p:cxnSp>
        <p:nvCxnSpPr>
          <p:cNvPr id="203" name="Google Shape;203;p29"/>
          <p:cNvCxnSpPr/>
          <p:nvPr/>
        </p:nvCxnSpPr>
        <p:spPr>
          <a:xfrm flipH="1">
            <a:off x="6183725" y="4338875"/>
            <a:ext cx="528300" cy="431100"/>
          </a:xfrm>
          <a:prstGeom prst="straightConnector1">
            <a:avLst/>
          </a:prstGeom>
          <a:noFill/>
          <a:ln cap="flat" cmpd="sng" w="38100">
            <a:solidFill>
              <a:srgbClr val="FF0000"/>
            </a:solidFill>
            <a:prstDash val="solid"/>
            <a:round/>
            <a:headEnd len="med" w="med" type="none"/>
            <a:tailEnd len="med" w="med" type="triangle"/>
          </a:ln>
        </p:spPr>
      </p:cxnSp>
      <p:sp>
        <p:nvSpPr>
          <p:cNvPr id="204" name="Google Shape;204;p29"/>
          <p:cNvSpPr txBox="1"/>
          <p:nvPr/>
        </p:nvSpPr>
        <p:spPr>
          <a:xfrm>
            <a:off x="6734250" y="3934700"/>
            <a:ext cx="1902300" cy="11697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Georgia"/>
                <a:ea typeface="Georgia"/>
                <a:cs typeface="Georgia"/>
                <a:sym typeface="Georgia"/>
              </a:rPr>
              <a:t> </a:t>
            </a:r>
            <a:r>
              <a:rPr i="1" lang="en" sz="1600">
                <a:latin typeface="Georgia"/>
                <a:ea typeface="Georgia"/>
                <a:cs typeface="Georgia"/>
                <a:sym typeface="Georgia"/>
              </a:rPr>
              <a:t>No ability to listen to good reading in this format. </a:t>
            </a:r>
            <a:endParaRPr i="1" sz="1600">
              <a:latin typeface="Georgia"/>
              <a:ea typeface="Georgia"/>
              <a:cs typeface="Georgia"/>
              <a:sym typeface="Georgia"/>
            </a:endParaRPr>
          </a:p>
        </p:txBody>
      </p:sp>
      <p:sp>
        <p:nvSpPr>
          <p:cNvPr id="205" name="Google Shape;205;p29"/>
          <p:cNvSpPr txBox="1"/>
          <p:nvPr/>
        </p:nvSpPr>
        <p:spPr>
          <a:xfrm>
            <a:off x="356475" y="3891100"/>
            <a:ext cx="1588800" cy="11697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600">
                <a:latin typeface="Georgia"/>
                <a:ea typeface="Georgia"/>
                <a:cs typeface="Georgia"/>
                <a:sym typeface="Georgia"/>
              </a:rPr>
              <a:t>Will need a scoring &amp; reporting tool added to page</a:t>
            </a:r>
            <a:endParaRPr i="1" sz="1600">
              <a:latin typeface="Georgia"/>
              <a:ea typeface="Georgia"/>
              <a:cs typeface="Georgia"/>
              <a:sym typeface="Georgi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30"/>
          <p:cNvPicPr preferRelativeResize="0"/>
          <p:nvPr/>
        </p:nvPicPr>
        <p:blipFill>
          <a:blip r:embed="rId3">
            <a:alphaModFix/>
          </a:blip>
          <a:stretch>
            <a:fillRect/>
          </a:stretch>
        </p:blipFill>
        <p:spPr>
          <a:xfrm>
            <a:off x="152400" y="152400"/>
            <a:ext cx="8222867" cy="4838700"/>
          </a:xfrm>
          <a:prstGeom prst="rect">
            <a:avLst/>
          </a:prstGeom>
          <a:noFill/>
          <a:ln>
            <a:noFill/>
          </a:ln>
        </p:spPr>
      </p:pic>
      <p:cxnSp>
        <p:nvCxnSpPr>
          <p:cNvPr id="211" name="Google Shape;211;p30"/>
          <p:cNvCxnSpPr/>
          <p:nvPr/>
        </p:nvCxnSpPr>
        <p:spPr>
          <a:xfrm flipH="1">
            <a:off x="1558325" y="884575"/>
            <a:ext cx="966900" cy="5700"/>
          </a:xfrm>
          <a:prstGeom prst="straightConnector1">
            <a:avLst/>
          </a:prstGeom>
          <a:noFill/>
          <a:ln cap="flat" cmpd="sng" w="38100">
            <a:solidFill>
              <a:srgbClr val="FF0000"/>
            </a:solidFill>
            <a:prstDash val="solid"/>
            <a:round/>
            <a:headEnd len="med" w="med" type="none"/>
            <a:tailEnd len="med" w="med" type="triangle"/>
          </a:ln>
        </p:spPr>
      </p:cxnSp>
      <p:cxnSp>
        <p:nvCxnSpPr>
          <p:cNvPr id="212" name="Google Shape;212;p30"/>
          <p:cNvCxnSpPr/>
          <p:nvPr/>
        </p:nvCxnSpPr>
        <p:spPr>
          <a:xfrm flipH="1">
            <a:off x="6582900" y="4114275"/>
            <a:ext cx="761100" cy="4116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31"/>
          <p:cNvPicPr preferRelativeResize="0"/>
          <p:nvPr/>
        </p:nvPicPr>
        <p:blipFill rotWithShape="1">
          <a:blip r:embed="rId3">
            <a:alphaModFix/>
          </a:blip>
          <a:srcRect b="0" l="0" r="0" t="0"/>
          <a:stretch/>
        </p:blipFill>
        <p:spPr>
          <a:xfrm>
            <a:off x="152400" y="-54382"/>
            <a:ext cx="8991599" cy="4992158"/>
          </a:xfrm>
          <a:prstGeom prst="rect">
            <a:avLst/>
          </a:prstGeom>
          <a:noFill/>
          <a:ln>
            <a:noFill/>
          </a:ln>
        </p:spPr>
      </p:pic>
      <p:cxnSp>
        <p:nvCxnSpPr>
          <p:cNvPr id="218" name="Google Shape;218;p31"/>
          <p:cNvCxnSpPr/>
          <p:nvPr/>
        </p:nvCxnSpPr>
        <p:spPr>
          <a:xfrm flipH="1">
            <a:off x="3844425" y="2994425"/>
            <a:ext cx="942600" cy="258300"/>
          </a:xfrm>
          <a:prstGeom prst="straightConnector1">
            <a:avLst/>
          </a:prstGeom>
          <a:noFill/>
          <a:ln cap="flat" cmpd="sng" w="38100">
            <a:solidFill>
              <a:srgbClr val="FF0000"/>
            </a:solidFill>
            <a:prstDash val="solid"/>
            <a:round/>
            <a:headEnd len="med" w="med" type="none"/>
            <a:tailEnd len="med" w="med" type="triangle"/>
          </a:ln>
        </p:spPr>
      </p:cxnSp>
      <p:cxnSp>
        <p:nvCxnSpPr>
          <p:cNvPr id="219" name="Google Shape;219;p31"/>
          <p:cNvCxnSpPr/>
          <p:nvPr/>
        </p:nvCxnSpPr>
        <p:spPr>
          <a:xfrm>
            <a:off x="7368075" y="196200"/>
            <a:ext cx="667200" cy="8400"/>
          </a:xfrm>
          <a:prstGeom prst="straightConnector1">
            <a:avLst/>
          </a:prstGeom>
          <a:noFill/>
          <a:ln cap="flat" cmpd="sng" w="38100">
            <a:solidFill>
              <a:srgbClr val="FF0000"/>
            </a:solidFill>
            <a:prstDash val="solid"/>
            <a:round/>
            <a:headEnd len="med" w="med" type="none"/>
            <a:tailEnd len="med" w="med" type="triangle"/>
          </a:ln>
        </p:spPr>
      </p:cxnSp>
      <p:sp>
        <p:nvSpPr>
          <p:cNvPr id="220" name="Google Shape;220;p31"/>
          <p:cNvSpPr/>
          <p:nvPr/>
        </p:nvSpPr>
        <p:spPr>
          <a:xfrm>
            <a:off x="8132650" y="10550"/>
            <a:ext cx="989700" cy="412200"/>
          </a:xfrm>
          <a:prstGeom prst="flowChartAlternateProcess">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221" name="Google Shape;221;p31"/>
          <p:cNvSpPr txBox="1"/>
          <p:nvPr/>
        </p:nvSpPr>
        <p:spPr>
          <a:xfrm>
            <a:off x="4851150" y="2545900"/>
            <a:ext cx="3432300" cy="831300"/>
          </a:xfrm>
          <a:prstGeom prst="rect">
            <a:avLst/>
          </a:prstGeom>
          <a:solidFill>
            <a:srgbClr val="B6D7A8"/>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I</a:t>
            </a:r>
            <a:r>
              <a:rPr i="1" lang="en">
                <a:latin typeface="Georgia"/>
                <a:ea typeface="Georgia"/>
                <a:cs typeface="Georgia"/>
                <a:sym typeface="Georgia"/>
              </a:rPr>
              <a:t>deally, the mic would be here or imbedded into the video-not in the start assignment button</a:t>
            </a:r>
            <a:endParaRPr i="1">
              <a:latin typeface="Georgia"/>
              <a:ea typeface="Georgia"/>
              <a:cs typeface="Georgia"/>
              <a:sym typeface="Georgi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User Experience- Pros</a:t>
            </a:r>
            <a:endParaRPr/>
          </a:p>
        </p:txBody>
      </p:sp>
      <p:sp>
        <p:nvSpPr>
          <p:cNvPr id="227" name="Google Shape;227;p32"/>
          <p:cNvSpPr txBox="1"/>
          <p:nvPr>
            <p:ph idx="1" type="body"/>
          </p:nvPr>
        </p:nvSpPr>
        <p:spPr>
          <a:xfrm>
            <a:off x="859075" y="1732725"/>
            <a:ext cx="7469400" cy="25770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sz="5717"/>
              <a:t>Links to other pages for student use (Media, Make-up work, Docs connected to Google Drive, ect)</a:t>
            </a:r>
            <a:endParaRPr sz="5717"/>
          </a:p>
          <a:p>
            <a:pPr indent="0" lvl="0" marL="0" rtl="0" algn="l">
              <a:spcBef>
                <a:spcPts val="1200"/>
              </a:spcBef>
              <a:spcAft>
                <a:spcPts val="0"/>
              </a:spcAft>
              <a:buNone/>
            </a:pPr>
            <a:r>
              <a:rPr lang="en" sz="5768"/>
              <a:t>Dashboard choices for locating lexile levels and course topics were </a:t>
            </a:r>
            <a:r>
              <a:rPr lang="en" sz="5768"/>
              <a:t>conveniently</a:t>
            </a:r>
            <a:r>
              <a:rPr lang="en" sz="5768"/>
              <a:t> located</a:t>
            </a:r>
            <a:endParaRPr sz="5768"/>
          </a:p>
          <a:p>
            <a:pPr indent="0" lvl="0" marL="0" rtl="0" algn="l">
              <a:spcBef>
                <a:spcPts val="1200"/>
              </a:spcBef>
              <a:spcAft>
                <a:spcPts val="0"/>
              </a:spcAft>
              <a:buNone/>
            </a:pPr>
            <a:r>
              <a:rPr lang="en" sz="5768"/>
              <a:t>New Canvas Quizzes are a better option for order type questions.</a:t>
            </a:r>
            <a:endParaRPr sz="5768"/>
          </a:p>
          <a:p>
            <a:pPr indent="0" lvl="0" marL="0" rtl="0" algn="l">
              <a:spcBef>
                <a:spcPts val="1200"/>
              </a:spcBef>
              <a:spcAft>
                <a:spcPts val="0"/>
              </a:spcAft>
              <a:buNone/>
            </a:pPr>
            <a:r>
              <a:rPr lang="en" sz="5768"/>
              <a:t>The ability to finding class assignments, and using audio files for read aloud were easy to locate.  </a:t>
            </a:r>
            <a:endParaRPr sz="5768"/>
          </a:p>
          <a:p>
            <a:pPr indent="0" lvl="0" marL="0" rtl="0" algn="l">
              <a:spcBef>
                <a:spcPts val="1200"/>
              </a:spcBef>
              <a:spcAft>
                <a:spcPts val="0"/>
              </a:spcAft>
              <a:buNone/>
            </a:pPr>
            <a:r>
              <a:t/>
            </a:r>
            <a:endParaRPr sz="5768"/>
          </a:p>
          <a:p>
            <a:pPr indent="0" lvl="0" marL="0" rtl="0" algn="l">
              <a:spcBef>
                <a:spcPts val="1200"/>
              </a:spcBef>
              <a:spcAft>
                <a:spcPts val="0"/>
              </a:spcAft>
              <a:buNone/>
            </a:pPr>
            <a:r>
              <a:rPr lang="en" sz="5768"/>
              <a:t> </a:t>
            </a:r>
            <a:endParaRPr sz="5768"/>
          </a:p>
          <a:p>
            <a:pPr indent="0" lvl="0" marL="0" rtl="0" algn="l">
              <a:spcBef>
                <a:spcPts val="1200"/>
              </a:spcBef>
              <a:spcAft>
                <a:spcPts val="0"/>
              </a:spcAft>
              <a:buNone/>
            </a:pPr>
            <a:r>
              <a:t/>
            </a:r>
            <a:endParaRPr sz="2058"/>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User Experience-Cons</a:t>
            </a:r>
            <a:endParaRPr/>
          </a:p>
        </p:txBody>
      </p:sp>
      <p:sp>
        <p:nvSpPr>
          <p:cNvPr id="233" name="Google Shape;233;p33"/>
          <p:cNvSpPr txBox="1"/>
          <p:nvPr>
            <p:ph idx="1" type="body"/>
          </p:nvPr>
        </p:nvSpPr>
        <p:spPr>
          <a:xfrm>
            <a:off x="311700" y="1713425"/>
            <a:ext cx="8520600" cy="28554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rPr lang="en"/>
              <a:t>Loading content sizing and alignment</a:t>
            </a:r>
            <a:endParaRPr/>
          </a:p>
          <a:p>
            <a:pPr indent="0" lvl="0" marL="0" rtl="0" algn="l">
              <a:spcBef>
                <a:spcPts val="1200"/>
              </a:spcBef>
              <a:spcAft>
                <a:spcPts val="0"/>
              </a:spcAft>
              <a:buNone/>
            </a:pPr>
            <a:r>
              <a:rPr lang="en"/>
              <a:t>System glitches could come from Canvas LMS design for the </a:t>
            </a:r>
            <a:r>
              <a:rPr lang="en"/>
              <a:t>chrome</a:t>
            </a:r>
            <a:r>
              <a:rPr lang="en"/>
              <a:t> browser</a:t>
            </a:r>
            <a:endParaRPr/>
          </a:p>
          <a:p>
            <a:pPr indent="0" lvl="0" marL="0" rtl="0" algn="l">
              <a:spcBef>
                <a:spcPts val="1200"/>
              </a:spcBef>
              <a:spcAft>
                <a:spcPts val="0"/>
              </a:spcAft>
              <a:buNone/>
            </a:pPr>
            <a:r>
              <a:rPr lang="en"/>
              <a:t>Any section not working </a:t>
            </a:r>
            <a:r>
              <a:rPr lang="en"/>
              <a:t>properly</a:t>
            </a:r>
            <a:r>
              <a:rPr lang="en"/>
              <a:t> including no audio for read aloud or any video issues will be skipped by the student.</a:t>
            </a:r>
            <a:endParaRPr/>
          </a:p>
          <a:p>
            <a:pPr indent="0" lvl="0" marL="0" rtl="0" algn="l">
              <a:spcBef>
                <a:spcPts val="1200"/>
              </a:spcBef>
              <a:spcAft>
                <a:spcPts val="0"/>
              </a:spcAft>
              <a:buNone/>
            </a:pPr>
            <a:r>
              <a:rPr lang="en"/>
              <a:t>Any student assignments not saved will be lost</a:t>
            </a:r>
            <a:endParaRPr/>
          </a:p>
          <a:p>
            <a:pPr indent="0" lvl="0" marL="0" rtl="0" algn="l">
              <a:spcBef>
                <a:spcPts val="1200"/>
              </a:spcBef>
              <a:spcAft>
                <a:spcPts val="0"/>
              </a:spcAft>
              <a:buNone/>
            </a:pPr>
            <a:r>
              <a:rPr lang="en"/>
              <a:t>Listening to good reading not available and help assistance does not cover the topic</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234" name="Google Shape;234;p33"/>
          <p:cNvPicPr preferRelativeResize="0"/>
          <p:nvPr/>
        </p:nvPicPr>
        <p:blipFill>
          <a:blip r:embed="rId3">
            <a:alphaModFix/>
          </a:blip>
          <a:stretch>
            <a:fillRect/>
          </a:stretch>
        </p:blipFill>
        <p:spPr>
          <a:xfrm>
            <a:off x="4036295" y="290370"/>
            <a:ext cx="1071400" cy="1423050"/>
          </a:xfrm>
          <a:prstGeom prst="rect">
            <a:avLst/>
          </a:prstGeom>
          <a:noFill/>
          <a:ln>
            <a:noFill/>
          </a:ln>
        </p:spPr>
      </p:pic>
      <p:pic>
        <p:nvPicPr>
          <p:cNvPr id="235" name="Google Shape;235;p33" title="Recording #32.mp4">
            <a:hlinkClick r:id="rId4"/>
          </p:cNvPr>
          <p:cNvPicPr preferRelativeResize="0"/>
          <p:nvPr/>
        </p:nvPicPr>
        <p:blipFill>
          <a:blip r:embed="rId5">
            <a:alphaModFix/>
          </a:blip>
          <a:stretch>
            <a:fillRect/>
          </a:stretch>
        </p:blipFill>
        <p:spPr>
          <a:xfrm>
            <a:off x="6557873" y="2861450"/>
            <a:ext cx="1662575" cy="1423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000"/>
                                        <p:tgtEl>
                                          <p:spTgt spid="2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